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66" r:id="rId2"/>
    <p:sldId id="258" r:id="rId3"/>
    <p:sldId id="257" r:id="rId4"/>
    <p:sldId id="261" r:id="rId5"/>
    <p:sldId id="265" r:id="rId6"/>
  </p:sldIdLst>
  <p:sldSz cx="7559675" cy="1069181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CBC1"/>
    <a:srgbClr val="E5E3D6"/>
    <a:srgbClr val="D9D0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38" autoAdjust="0"/>
    <p:restoredTop sz="94660"/>
  </p:normalViewPr>
  <p:slideViewPr>
    <p:cSldViewPr snapToGrid="0">
      <p:cViewPr varScale="1">
        <p:scale>
          <a:sx n="53" d="100"/>
          <a:sy n="53" d="100"/>
        </p:scale>
        <p:origin x="2774" y="67"/>
      </p:cViewPr>
      <p:guideLst/>
    </p:cSldViewPr>
  </p:slid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8628" y="0"/>
            <a:ext cx="4275402" cy="337958"/>
          </a:xfrm>
          <a:prstGeom prst="rect">
            <a:avLst/>
          </a:prstGeom>
        </p:spPr>
        <p:txBody>
          <a:bodyPr vert="horz" lIns="91440" tIns="45720" rIns="91440" bIns="45720" rtlCol="0"/>
          <a:lstStyle>
            <a:lvl1pPr algn="r">
              <a:defRPr sz="1200"/>
            </a:lvl1pPr>
          </a:lstStyle>
          <a:p>
            <a:fld id="{2627874A-78FD-43AA-9988-C3CE5D120932}" type="datetimeFigureOut">
              <a:rPr kumimoji="1" lang="ja-JP" altLang="en-US" smtClean="0"/>
              <a:t>2025/10/30</a:t>
            </a:fld>
            <a:endParaRPr kumimoji="1" lang="ja-JP" altLang="en-US"/>
          </a:p>
        </p:txBody>
      </p:sp>
      <p:sp>
        <p:nvSpPr>
          <p:cNvPr id="4" name="フッター プレースホルダー 3"/>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B24F4C93-C7B0-4B95-94E6-D2C64CFBE3D1}" type="slidenum">
              <a:rPr kumimoji="1" lang="ja-JP" altLang="en-US" smtClean="0"/>
              <a:t>‹#›</a:t>
            </a:fld>
            <a:endParaRPr kumimoji="1" lang="ja-JP" altLang="en-US"/>
          </a:p>
        </p:txBody>
      </p:sp>
    </p:spTree>
    <p:extLst>
      <p:ext uri="{BB962C8B-B14F-4D97-AF65-F5344CB8AC3E}">
        <p14:creationId xmlns:p14="http://schemas.microsoft.com/office/powerpoint/2010/main" val="3009654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138" cy="338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000" y="0"/>
            <a:ext cx="4276725" cy="338138"/>
          </a:xfrm>
          <a:prstGeom prst="rect">
            <a:avLst/>
          </a:prstGeom>
        </p:spPr>
        <p:txBody>
          <a:bodyPr vert="horz" lIns="91440" tIns="45720" rIns="91440" bIns="45720" rtlCol="0"/>
          <a:lstStyle>
            <a:lvl1pPr algn="r">
              <a:defRPr sz="1200"/>
            </a:lvl1pPr>
          </a:lstStyle>
          <a:p>
            <a:fld id="{4AF1786F-B0E3-4B33-BDF2-9A3F4D9503A4}" type="datetimeFigureOut">
              <a:rPr kumimoji="1" lang="ja-JP" altLang="en-US" smtClean="0"/>
              <a:t>2025/10/30</a:t>
            </a:fld>
            <a:endParaRPr kumimoji="1" lang="ja-JP" altLang="en-US"/>
          </a:p>
        </p:txBody>
      </p:sp>
      <p:sp>
        <p:nvSpPr>
          <p:cNvPr id="4" name="スライド イメージ プレースホルダー 3"/>
          <p:cNvSpPr>
            <a:spLocks noGrp="1" noRot="1" noChangeAspect="1"/>
          </p:cNvSpPr>
          <p:nvPr>
            <p:ph type="sldImg" idx="2"/>
          </p:nvPr>
        </p:nvSpPr>
        <p:spPr>
          <a:xfrm>
            <a:off x="4130675" y="841375"/>
            <a:ext cx="1606550"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7425" y="3241675"/>
            <a:ext cx="7893050" cy="2652713"/>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97625"/>
            <a:ext cx="4275138" cy="33813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000" y="6397625"/>
            <a:ext cx="4276725" cy="338138"/>
          </a:xfrm>
          <a:prstGeom prst="rect">
            <a:avLst/>
          </a:prstGeom>
        </p:spPr>
        <p:txBody>
          <a:bodyPr vert="horz" lIns="91440" tIns="45720" rIns="91440" bIns="45720" rtlCol="0" anchor="b"/>
          <a:lstStyle>
            <a:lvl1pPr algn="r">
              <a:defRPr sz="1200"/>
            </a:lvl1pPr>
          </a:lstStyle>
          <a:p>
            <a:fld id="{307EC8D4-6A20-42A7-BBB3-EB7FAC103E6F}" type="slidenum">
              <a:rPr kumimoji="1" lang="ja-JP" altLang="en-US" smtClean="0"/>
              <a:t>‹#›</a:t>
            </a:fld>
            <a:endParaRPr kumimoji="1" lang="ja-JP" altLang="en-US"/>
          </a:p>
        </p:txBody>
      </p:sp>
    </p:spTree>
    <p:extLst>
      <p:ext uri="{BB962C8B-B14F-4D97-AF65-F5344CB8AC3E}">
        <p14:creationId xmlns:p14="http://schemas.microsoft.com/office/powerpoint/2010/main" val="39346835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793896" y="3942080"/>
            <a:ext cx="5971473" cy="14711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68154BD-9196-471C-B02D-F5832B404EC8}"/>
              </a:ext>
            </a:extLst>
          </p:cNvPr>
          <p:cNvSpPr txBox="1"/>
          <p:nvPr userDrawn="1"/>
        </p:nvSpPr>
        <p:spPr>
          <a:xfrm>
            <a:off x="814923" y="696032"/>
            <a:ext cx="5929828" cy="2031325"/>
          </a:xfrm>
          <a:prstGeom prst="rect">
            <a:avLst/>
          </a:prstGeom>
          <a:noFill/>
        </p:spPr>
        <p:txBody>
          <a:bodyPr wrap="none" rtlCol="0">
            <a:spAutoFit/>
          </a:bodyPr>
          <a:lstStyle/>
          <a:p>
            <a:pPr algn="ctr">
              <a:lnSpc>
                <a:spcPct val="150000"/>
              </a:lnSpc>
            </a:pPr>
            <a:r>
              <a:rPr kumimoji="1" lang="ja-JP" altLang="en-US" sz="2800" dirty="0">
                <a:latin typeface="游明朝 Demibold" panose="02020600000000000000" pitchFamily="18" charset="-128"/>
                <a:ea typeface="游明朝 Demibold" panose="02020600000000000000" pitchFamily="18" charset="-128"/>
              </a:rPr>
              <a:t>令和７年度入学者選抜</a:t>
            </a:r>
            <a:endParaRPr kumimoji="1" lang="en-US" altLang="ja-JP" sz="2800" dirty="0">
              <a:latin typeface="游明朝 Demibold" panose="02020600000000000000" pitchFamily="18" charset="-128"/>
              <a:ea typeface="游明朝 Demibold" panose="02020600000000000000" pitchFamily="18" charset="-128"/>
            </a:endParaRPr>
          </a:p>
          <a:p>
            <a:pPr algn="ctr">
              <a:lnSpc>
                <a:spcPct val="150000"/>
              </a:lnSpc>
            </a:pPr>
            <a:r>
              <a:rPr kumimoji="1" lang="ja-JP" altLang="en-US" sz="2800" dirty="0">
                <a:latin typeface="游明朝 Demibold" panose="02020600000000000000" pitchFamily="18" charset="-128"/>
                <a:ea typeface="游明朝 Demibold" panose="02020600000000000000" pitchFamily="18" charset="-128"/>
              </a:rPr>
              <a:t>都立世田谷総合高等学校</a:t>
            </a:r>
            <a:endParaRPr kumimoji="1" lang="en-US" altLang="ja-JP" sz="2800" dirty="0">
              <a:latin typeface="游明朝 Demibold" panose="02020600000000000000" pitchFamily="18" charset="-128"/>
              <a:ea typeface="游明朝 Demibold" panose="02020600000000000000" pitchFamily="18" charset="-128"/>
            </a:endParaRPr>
          </a:p>
          <a:p>
            <a:pPr algn="ctr">
              <a:lnSpc>
                <a:spcPct val="150000"/>
              </a:lnSpc>
            </a:pPr>
            <a:r>
              <a:rPr kumimoji="1" lang="ja-JP" altLang="en-US" sz="2800" dirty="0">
                <a:latin typeface="游明朝 Demibold" panose="02020600000000000000" pitchFamily="18" charset="-128"/>
                <a:ea typeface="游明朝 Demibold" panose="02020600000000000000" pitchFamily="18" charset="-128"/>
              </a:rPr>
              <a:t>文化・スポーツ等特別推薦（美術）</a:t>
            </a:r>
          </a:p>
        </p:txBody>
      </p:sp>
      <p:sp>
        <p:nvSpPr>
          <p:cNvPr id="8" name="テキスト ボックス 7">
            <a:extLst>
              <a:ext uri="{FF2B5EF4-FFF2-40B4-BE49-F238E27FC236}">
                <a16:creationId xmlns:a16="http://schemas.microsoft.com/office/drawing/2014/main" id="{0F53170B-6946-4745-B520-E0C1C3194303}"/>
              </a:ext>
            </a:extLst>
          </p:cNvPr>
          <p:cNvSpPr txBox="1"/>
          <p:nvPr userDrawn="1"/>
        </p:nvSpPr>
        <p:spPr>
          <a:xfrm flipH="1">
            <a:off x="1028357" y="4107665"/>
            <a:ext cx="5767492" cy="1569660"/>
          </a:xfrm>
          <a:prstGeom prst="rect">
            <a:avLst/>
          </a:prstGeom>
          <a:noFill/>
        </p:spPr>
        <p:txBody>
          <a:bodyPr wrap="square" rtlCol="0">
            <a:spAutoFit/>
          </a:bodyPr>
          <a:lstStyle/>
          <a:p>
            <a:pPr algn="l"/>
            <a:r>
              <a:rPr kumimoji="1" lang="ja-JP" altLang="en-US" sz="2400" dirty="0">
                <a:latin typeface="游明朝 Demibold" panose="02020600000000000000" pitchFamily="18" charset="-128"/>
                <a:ea typeface="游明朝 Demibold" panose="02020600000000000000" pitchFamily="18" charset="-128"/>
              </a:rPr>
              <a:t>出身学校　　　　　 　　　　　  中学校</a:t>
            </a:r>
            <a:endParaRPr kumimoji="1" lang="en-US" altLang="ja-JP" sz="2400" dirty="0">
              <a:latin typeface="游明朝 Demibold" panose="02020600000000000000" pitchFamily="18" charset="-128"/>
              <a:ea typeface="游明朝 Demibold" panose="02020600000000000000" pitchFamily="18" charset="-128"/>
            </a:endParaRPr>
          </a:p>
          <a:p>
            <a:endParaRPr kumimoji="1" lang="en-US" altLang="ja-JP" sz="2400" dirty="0">
              <a:latin typeface="游明朝 Demibold" panose="02020600000000000000" pitchFamily="18" charset="-128"/>
              <a:ea typeface="游明朝 Demibold" panose="02020600000000000000" pitchFamily="18" charset="-128"/>
            </a:endParaRPr>
          </a:p>
          <a:p>
            <a:r>
              <a:rPr kumimoji="1" lang="ja-JP" altLang="en-US" sz="2400" dirty="0">
                <a:latin typeface="游明朝 Demibold" panose="02020600000000000000" pitchFamily="18" charset="-128"/>
                <a:ea typeface="游明朝 Demibold" panose="02020600000000000000" pitchFamily="18" charset="-128"/>
              </a:rPr>
              <a:t>受検番号</a:t>
            </a:r>
            <a:endParaRPr kumimoji="1" lang="en-US" altLang="ja-JP" sz="2400" dirty="0">
              <a:latin typeface="游明朝 Demibold" panose="02020600000000000000" pitchFamily="18" charset="-128"/>
              <a:ea typeface="游明朝 Demibold" panose="02020600000000000000" pitchFamily="18" charset="-128"/>
            </a:endParaRPr>
          </a:p>
          <a:p>
            <a:endParaRPr kumimoji="1" lang="en-US" altLang="ja-JP" sz="2400" dirty="0">
              <a:latin typeface="游明朝 Demibold" panose="02020600000000000000" pitchFamily="18" charset="-128"/>
              <a:ea typeface="游明朝 Demibold" panose="02020600000000000000" pitchFamily="18" charset="-128"/>
            </a:endParaRPr>
          </a:p>
        </p:txBody>
      </p:sp>
      <p:sp>
        <p:nvSpPr>
          <p:cNvPr id="9" name="テキスト ボックス 8">
            <a:extLst>
              <a:ext uri="{FF2B5EF4-FFF2-40B4-BE49-F238E27FC236}">
                <a16:creationId xmlns:a16="http://schemas.microsoft.com/office/drawing/2014/main" id="{E155BAA6-666A-4042-BA98-321B578D2910}"/>
              </a:ext>
            </a:extLst>
          </p:cNvPr>
          <p:cNvSpPr txBox="1"/>
          <p:nvPr userDrawn="1"/>
        </p:nvSpPr>
        <p:spPr>
          <a:xfrm flipH="1">
            <a:off x="1028359" y="7317448"/>
            <a:ext cx="5706937" cy="2212080"/>
          </a:xfrm>
          <a:prstGeom prst="rect">
            <a:avLst/>
          </a:prstGeom>
          <a:noFill/>
        </p:spPr>
        <p:txBody>
          <a:bodyPr wrap="square" rtlCol="0">
            <a:spAutoFit/>
          </a:bodyPr>
          <a:lstStyle/>
          <a:p>
            <a:pPr>
              <a:lnSpc>
                <a:spcPct val="200000"/>
              </a:lnSpc>
            </a:pPr>
            <a:r>
              <a:rPr kumimoji="1" lang="en-US" altLang="ja-JP" sz="2400" dirty="0">
                <a:latin typeface="游明朝 Demibold" panose="02020600000000000000" pitchFamily="18" charset="-128"/>
                <a:ea typeface="游明朝 Demibold" panose="02020600000000000000" pitchFamily="18" charset="-128"/>
              </a:rPr>
              <a:t>A</a:t>
            </a:r>
            <a:r>
              <a:rPr kumimoji="1" lang="ja-JP" altLang="en-US" sz="1400" dirty="0">
                <a:latin typeface="游明朝 Demibold" panose="02020600000000000000" pitchFamily="18" charset="-128"/>
                <a:ea typeface="游明朝 Demibold" panose="02020600000000000000" pitchFamily="18" charset="-128"/>
              </a:rPr>
              <a:t>（鉛筆や木炭で描いたデッサン）　　　　　　　　  　　　　</a:t>
            </a:r>
            <a:r>
              <a:rPr kumimoji="1" lang="ja-JP" altLang="en-US" sz="2400" dirty="0">
                <a:latin typeface="游明朝 Demibold" panose="02020600000000000000" pitchFamily="18" charset="-128"/>
                <a:ea typeface="游明朝 Demibold" panose="02020600000000000000" pitchFamily="18" charset="-128"/>
              </a:rPr>
              <a:t>枚</a:t>
            </a:r>
            <a:endParaRPr kumimoji="1" lang="en-US" altLang="ja-JP" sz="1400" dirty="0">
              <a:latin typeface="游明朝 Demibold" panose="02020600000000000000" pitchFamily="18" charset="-128"/>
              <a:ea typeface="游明朝 Demibold" panose="02020600000000000000" pitchFamily="18" charset="-128"/>
            </a:endParaRPr>
          </a:p>
          <a:p>
            <a:pPr>
              <a:lnSpc>
                <a:spcPct val="200000"/>
              </a:lnSpc>
            </a:pPr>
            <a:r>
              <a:rPr kumimoji="1" lang="en-US" altLang="ja-JP" sz="2400" dirty="0">
                <a:latin typeface="游明朝 Demibold" panose="02020600000000000000" pitchFamily="18" charset="-128"/>
                <a:ea typeface="游明朝 Demibold" panose="02020600000000000000" pitchFamily="18" charset="-128"/>
              </a:rPr>
              <a:t>B</a:t>
            </a:r>
            <a:r>
              <a:rPr kumimoji="1" lang="ja-JP" altLang="en-US" sz="1400" dirty="0">
                <a:latin typeface="游明朝 Demibold" panose="02020600000000000000" pitchFamily="18" charset="-128"/>
                <a:ea typeface="游明朝 Demibold" panose="02020600000000000000" pitchFamily="18" charset="-128"/>
              </a:rPr>
              <a:t>（絵具で仕上げた作品）　　　　　　　　　　　　  　　　　</a:t>
            </a:r>
            <a:r>
              <a:rPr kumimoji="1" lang="ja-JP" altLang="en-US" sz="2400" dirty="0">
                <a:latin typeface="游明朝 Demibold" panose="02020600000000000000" pitchFamily="18" charset="-128"/>
                <a:ea typeface="游明朝 Demibold" panose="02020600000000000000" pitchFamily="18" charset="-128"/>
              </a:rPr>
              <a:t>枚</a:t>
            </a:r>
            <a:endParaRPr kumimoji="1" lang="en-US" altLang="ja-JP" sz="2400" dirty="0">
              <a:latin typeface="游明朝 Demibold" panose="02020600000000000000" pitchFamily="18" charset="-128"/>
              <a:ea typeface="游明朝 Demibold" panose="02020600000000000000" pitchFamily="18" charset="-128"/>
            </a:endParaRPr>
          </a:p>
          <a:p>
            <a:pPr>
              <a:lnSpc>
                <a:spcPct val="200000"/>
              </a:lnSpc>
            </a:pPr>
            <a:r>
              <a:rPr kumimoji="1" lang="en-US" altLang="ja-JP" sz="2400" dirty="0">
                <a:latin typeface="游明朝 Demibold" panose="02020600000000000000" pitchFamily="18" charset="-128"/>
                <a:ea typeface="游明朝 Demibold" panose="02020600000000000000" pitchFamily="18" charset="-128"/>
              </a:rPr>
              <a:t>C</a:t>
            </a:r>
            <a:r>
              <a:rPr kumimoji="1" lang="ja-JP" altLang="en-US" sz="1400" dirty="0">
                <a:latin typeface="游明朝 Demibold" panose="02020600000000000000" pitchFamily="18" charset="-128"/>
                <a:ea typeface="游明朝 Demibold" panose="02020600000000000000" pitchFamily="18" charset="-128"/>
              </a:rPr>
              <a:t>（その他の作品）　　　　　　　　　　　　　　　  　　　　</a:t>
            </a:r>
            <a:r>
              <a:rPr kumimoji="1" lang="ja-JP" altLang="en-US" sz="2400" dirty="0">
                <a:latin typeface="游明朝 Demibold" panose="02020600000000000000" pitchFamily="18" charset="-128"/>
                <a:ea typeface="游明朝 Demibold" panose="02020600000000000000" pitchFamily="18" charset="-128"/>
              </a:rPr>
              <a:t>枚</a:t>
            </a:r>
            <a:endParaRPr kumimoji="1" lang="en-US" altLang="ja-JP" sz="2400" dirty="0">
              <a:latin typeface="游明朝 Demibold" panose="02020600000000000000" pitchFamily="18" charset="-128"/>
              <a:ea typeface="游明朝 Demibold" panose="02020600000000000000" pitchFamily="18" charset="-128"/>
            </a:endParaRPr>
          </a:p>
        </p:txBody>
      </p:sp>
      <p:sp>
        <p:nvSpPr>
          <p:cNvPr id="10" name="テキスト ボックス 9">
            <a:extLst>
              <a:ext uri="{FF2B5EF4-FFF2-40B4-BE49-F238E27FC236}">
                <a16:creationId xmlns:a16="http://schemas.microsoft.com/office/drawing/2014/main" id="{04439B10-6765-4208-8706-584675D6385D}"/>
              </a:ext>
            </a:extLst>
          </p:cNvPr>
          <p:cNvSpPr txBox="1"/>
          <p:nvPr userDrawn="1"/>
        </p:nvSpPr>
        <p:spPr>
          <a:xfrm>
            <a:off x="614150" y="6948116"/>
            <a:ext cx="2262158" cy="369332"/>
          </a:xfrm>
          <a:prstGeom prst="rect">
            <a:avLst/>
          </a:prstGeom>
          <a:noFill/>
        </p:spPr>
        <p:txBody>
          <a:bodyPr wrap="none" rtlCol="0">
            <a:spAutoFit/>
          </a:bodyPr>
          <a:lstStyle/>
          <a:p>
            <a:r>
              <a:rPr kumimoji="1" lang="en-US" altLang="ja-JP" dirty="0">
                <a:latin typeface="游明朝 Demibold" panose="02020600000000000000" pitchFamily="18" charset="-128"/>
                <a:ea typeface="游明朝 Demibold" panose="02020600000000000000" pitchFamily="18" charset="-128"/>
              </a:rPr>
              <a:t>【</a:t>
            </a:r>
            <a:r>
              <a:rPr kumimoji="1" lang="ja-JP" altLang="en-US" dirty="0">
                <a:latin typeface="游明朝 Demibold" panose="02020600000000000000" pitchFamily="18" charset="-128"/>
                <a:ea typeface="游明朝 Demibold" panose="02020600000000000000" pitchFamily="18" charset="-128"/>
              </a:rPr>
              <a:t>ポートフォリオ</a:t>
            </a:r>
            <a:r>
              <a:rPr kumimoji="1" lang="en-US" altLang="ja-JP" dirty="0">
                <a:latin typeface="游明朝 Demibold" panose="02020600000000000000" pitchFamily="18" charset="-128"/>
                <a:ea typeface="游明朝 Demibold" panose="02020600000000000000" pitchFamily="18" charset="-128"/>
              </a:rPr>
              <a:t>】</a:t>
            </a:r>
            <a:endParaRPr kumimoji="1" lang="ja-JP" altLang="en-US" dirty="0">
              <a:latin typeface="游明朝 Demibold" panose="02020600000000000000" pitchFamily="18" charset="-128"/>
              <a:ea typeface="游明朝 Demibold" panose="02020600000000000000" pitchFamily="18" charset="-128"/>
            </a:endParaRPr>
          </a:p>
        </p:txBody>
      </p:sp>
      <p:cxnSp>
        <p:nvCxnSpPr>
          <p:cNvPr id="19" name="直線コネクタ 18">
            <a:extLst>
              <a:ext uri="{FF2B5EF4-FFF2-40B4-BE49-F238E27FC236}">
                <a16:creationId xmlns:a16="http://schemas.microsoft.com/office/drawing/2014/main" id="{D1C4D6B9-38A4-4AF1-82E8-48325EEA4AC0}"/>
              </a:ext>
            </a:extLst>
          </p:cNvPr>
          <p:cNvCxnSpPr/>
          <p:nvPr userDrawn="1"/>
        </p:nvCxnSpPr>
        <p:spPr>
          <a:xfrm>
            <a:off x="2712720" y="3942080"/>
            <a:ext cx="6096" cy="147116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FAD0BBFB-3AD2-4F09-8AF8-078F7AB4243C}"/>
              </a:ext>
            </a:extLst>
          </p:cNvPr>
          <p:cNvGrpSpPr/>
          <p:nvPr userDrawn="1"/>
        </p:nvGrpSpPr>
        <p:grpSpPr>
          <a:xfrm>
            <a:off x="824376" y="7438088"/>
            <a:ext cx="5971474" cy="2212080"/>
            <a:chOff x="947486" y="3942080"/>
            <a:chExt cx="5624063" cy="2212080"/>
          </a:xfrm>
        </p:grpSpPr>
        <p:sp>
          <p:nvSpPr>
            <p:cNvPr id="21" name="正方形/長方形 20">
              <a:extLst>
                <a:ext uri="{FF2B5EF4-FFF2-40B4-BE49-F238E27FC236}">
                  <a16:creationId xmlns:a16="http://schemas.microsoft.com/office/drawing/2014/main" id="{CE047562-0C10-4BCA-9F54-BA117EBA97FE}"/>
                </a:ext>
              </a:extLst>
            </p:cNvPr>
            <p:cNvSpPr/>
            <p:nvPr userDrawn="1"/>
          </p:nvSpPr>
          <p:spPr>
            <a:xfrm>
              <a:off x="947486" y="3942080"/>
              <a:ext cx="5624063" cy="2212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EA2C39DD-0F55-460C-A4C0-F51C179FFCB2}"/>
                </a:ext>
              </a:extLst>
            </p:cNvPr>
            <p:cNvCxnSpPr>
              <a:cxnSpLocks/>
            </p:cNvCxnSpPr>
            <p:nvPr userDrawn="1"/>
          </p:nvCxnSpPr>
          <p:spPr>
            <a:xfrm>
              <a:off x="947486" y="4679932"/>
              <a:ext cx="56240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15A1EC94-4B05-4CF4-A4F8-2A3D0D52CAF2}"/>
                </a:ext>
              </a:extLst>
            </p:cNvPr>
            <p:cNvCxnSpPr>
              <a:cxnSpLocks/>
            </p:cNvCxnSpPr>
            <p:nvPr userDrawn="1"/>
          </p:nvCxnSpPr>
          <p:spPr>
            <a:xfrm>
              <a:off x="947486" y="5417784"/>
              <a:ext cx="56240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線コネクタ 23">
            <a:extLst>
              <a:ext uri="{FF2B5EF4-FFF2-40B4-BE49-F238E27FC236}">
                <a16:creationId xmlns:a16="http://schemas.microsoft.com/office/drawing/2014/main" id="{5B79F3C4-DCD7-4E94-B2E3-61B298AD7953}"/>
              </a:ext>
            </a:extLst>
          </p:cNvPr>
          <p:cNvCxnSpPr/>
          <p:nvPr userDrawn="1"/>
        </p:nvCxnSpPr>
        <p:spPr>
          <a:xfrm>
            <a:off x="4230932" y="7438088"/>
            <a:ext cx="0" cy="221208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 name="直線コネクタ 4"/>
          <p:cNvCxnSpPr>
            <a:stCxn id="2" idx="1"/>
          </p:cNvCxnSpPr>
          <p:nvPr userDrawn="1"/>
        </p:nvCxnSpPr>
        <p:spPr>
          <a:xfrm>
            <a:off x="793896" y="4677664"/>
            <a:ext cx="597147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307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60DAD3-6DB9-420A-9827-2ACFCD89CA64}"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2537953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9BDEB87A-073D-4D68-8380-935FB823FAA4}"/>
              </a:ext>
            </a:extLst>
          </p:cNvPr>
          <p:cNvSpPr txBox="1"/>
          <p:nvPr userDrawn="1"/>
        </p:nvSpPr>
        <p:spPr>
          <a:xfrm>
            <a:off x="1020107" y="2390362"/>
            <a:ext cx="5519460" cy="3949671"/>
          </a:xfrm>
          <a:prstGeom prst="rect">
            <a:avLst/>
          </a:prstGeom>
          <a:noFill/>
        </p:spPr>
        <p:txBody>
          <a:bodyPr wrap="none" rtlCol="0">
            <a:spAutoFit/>
          </a:bodyPr>
          <a:lstStyle/>
          <a:p>
            <a:pPr algn="ctr">
              <a:lnSpc>
                <a:spcPct val="150000"/>
              </a:lnSpc>
            </a:pPr>
            <a:r>
              <a:rPr kumimoji="1" lang="en-US" altLang="ja-JP" sz="13800" dirty="0">
                <a:latin typeface="游明朝 Demibold" panose="02020600000000000000" pitchFamily="18" charset="-128"/>
                <a:ea typeface="游明朝 Demibold" panose="02020600000000000000" pitchFamily="18" charset="-128"/>
              </a:rPr>
              <a:t>A</a:t>
            </a:r>
          </a:p>
          <a:p>
            <a:pPr algn="ctr">
              <a:lnSpc>
                <a:spcPct val="150000"/>
              </a:lnSpc>
            </a:pPr>
            <a:r>
              <a:rPr kumimoji="1" lang="ja-JP" altLang="en-US" sz="3200" dirty="0">
                <a:latin typeface="游明朝 Demibold" panose="02020600000000000000" pitchFamily="18" charset="-128"/>
                <a:ea typeface="游明朝 Demibold" panose="02020600000000000000" pitchFamily="18" charset="-128"/>
              </a:rPr>
              <a:t>鉛筆や木炭で描いたデッサン</a:t>
            </a:r>
            <a:endParaRPr kumimoji="1" lang="en-US" altLang="ja-JP" sz="3200" dirty="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91108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28C26A7-F08D-4E40-A382-E62E434ECCE6}"/>
              </a:ext>
            </a:extLst>
          </p:cNvPr>
          <p:cNvSpPr txBox="1"/>
          <p:nvPr userDrawn="1"/>
        </p:nvSpPr>
        <p:spPr>
          <a:xfrm>
            <a:off x="1840844" y="2390362"/>
            <a:ext cx="3877985" cy="3949671"/>
          </a:xfrm>
          <a:prstGeom prst="rect">
            <a:avLst/>
          </a:prstGeom>
          <a:noFill/>
        </p:spPr>
        <p:txBody>
          <a:bodyPr wrap="none" rtlCol="0">
            <a:spAutoFit/>
          </a:bodyPr>
          <a:lstStyle/>
          <a:p>
            <a:pPr algn="ctr">
              <a:lnSpc>
                <a:spcPct val="150000"/>
              </a:lnSpc>
            </a:pPr>
            <a:r>
              <a:rPr kumimoji="1" lang="en-US" altLang="ja-JP" sz="13800" dirty="0">
                <a:latin typeface="游明朝 Demibold" panose="02020600000000000000" pitchFamily="18" charset="-128"/>
                <a:ea typeface="游明朝 Demibold" panose="02020600000000000000" pitchFamily="18" charset="-128"/>
              </a:rPr>
              <a:t>B</a:t>
            </a:r>
          </a:p>
          <a:p>
            <a:pPr algn="ctr">
              <a:lnSpc>
                <a:spcPct val="150000"/>
              </a:lnSpc>
            </a:pPr>
            <a:r>
              <a:rPr kumimoji="1" lang="ja-JP" altLang="en-US" sz="3200" dirty="0">
                <a:latin typeface="游明朝 Demibold" panose="02020600000000000000" pitchFamily="18" charset="-128"/>
                <a:ea typeface="游明朝 Demibold" panose="02020600000000000000" pitchFamily="18" charset="-128"/>
              </a:rPr>
              <a:t>絵具で仕上げた作品</a:t>
            </a:r>
            <a:endParaRPr kumimoji="1" lang="en-US" altLang="ja-JP" sz="3200" dirty="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363559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E989AF17-D337-4506-85A5-2FA5D9E290F3}"/>
              </a:ext>
            </a:extLst>
          </p:cNvPr>
          <p:cNvSpPr txBox="1"/>
          <p:nvPr userDrawn="1"/>
        </p:nvSpPr>
        <p:spPr>
          <a:xfrm>
            <a:off x="2456398" y="2390362"/>
            <a:ext cx="2646878" cy="3949671"/>
          </a:xfrm>
          <a:prstGeom prst="rect">
            <a:avLst/>
          </a:prstGeom>
          <a:noFill/>
        </p:spPr>
        <p:txBody>
          <a:bodyPr wrap="none" rtlCol="0">
            <a:spAutoFit/>
          </a:bodyPr>
          <a:lstStyle/>
          <a:p>
            <a:pPr algn="ctr">
              <a:lnSpc>
                <a:spcPct val="150000"/>
              </a:lnSpc>
            </a:pPr>
            <a:r>
              <a:rPr kumimoji="1" lang="en-US" altLang="ja-JP" sz="13800" dirty="0">
                <a:latin typeface="游明朝 Demibold" panose="02020600000000000000" pitchFamily="18" charset="-128"/>
                <a:ea typeface="游明朝 Demibold" panose="02020600000000000000" pitchFamily="18" charset="-128"/>
              </a:rPr>
              <a:t>C</a:t>
            </a:r>
          </a:p>
          <a:p>
            <a:pPr algn="ctr">
              <a:lnSpc>
                <a:spcPct val="150000"/>
              </a:lnSpc>
            </a:pPr>
            <a:r>
              <a:rPr kumimoji="1" lang="ja-JP" altLang="en-US" sz="3200" dirty="0">
                <a:latin typeface="游明朝 Demibold" panose="02020600000000000000" pitchFamily="18" charset="-128"/>
                <a:ea typeface="游明朝 Demibold" panose="02020600000000000000" pitchFamily="18" charset="-128"/>
              </a:rPr>
              <a:t>その他の作品</a:t>
            </a:r>
            <a:endParaRPr kumimoji="1" lang="en-US" altLang="ja-JP" sz="3200" dirty="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286596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3E53A86-00B0-457A-9DF3-8463C30CB2EA}"/>
              </a:ext>
            </a:extLst>
          </p:cNvPr>
          <p:cNvSpPr txBox="1"/>
          <p:nvPr userDrawn="1"/>
        </p:nvSpPr>
        <p:spPr>
          <a:xfrm>
            <a:off x="372102" y="224587"/>
            <a:ext cx="3993401" cy="261610"/>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都立世田谷総合高等学校　特別推薦（美術）ポートフォリオ</a:t>
            </a:r>
          </a:p>
        </p:txBody>
      </p:sp>
      <p:sp>
        <p:nvSpPr>
          <p:cNvPr id="9" name="テキスト ボックス 8">
            <a:extLst>
              <a:ext uri="{FF2B5EF4-FFF2-40B4-BE49-F238E27FC236}">
                <a16:creationId xmlns:a16="http://schemas.microsoft.com/office/drawing/2014/main" id="{34F3E9AC-3879-4E61-A8FA-48F4AF94AE01}"/>
              </a:ext>
            </a:extLst>
          </p:cNvPr>
          <p:cNvSpPr txBox="1"/>
          <p:nvPr userDrawn="1"/>
        </p:nvSpPr>
        <p:spPr>
          <a:xfrm>
            <a:off x="1939045" y="4111238"/>
            <a:ext cx="3681585" cy="1615827"/>
          </a:xfrm>
          <a:prstGeom prst="rect">
            <a:avLst/>
          </a:prstGeom>
          <a:noFill/>
        </p:spPr>
        <p:txBody>
          <a:bodyPr wrap="none" rtlCol="0">
            <a:spAutoFit/>
          </a:bodyPr>
          <a:lstStyle/>
          <a:p>
            <a:pPr algn="ctr">
              <a:lnSpc>
                <a:spcPct val="150000"/>
              </a:lnSpc>
            </a:pPr>
            <a:r>
              <a:rPr kumimoji="1" lang="ja-JP" altLang="en-US" sz="1800" dirty="0">
                <a:latin typeface="游明朝 Demibold" panose="02020600000000000000" pitchFamily="18" charset="-128"/>
                <a:ea typeface="游明朝 Demibold" panose="02020600000000000000" pitchFamily="18" charset="-128"/>
              </a:rPr>
              <a:t>作品の写真を貼り付けてください</a:t>
            </a:r>
          </a:p>
          <a:p>
            <a:pPr algn="l">
              <a:lnSpc>
                <a:spcPct val="150000"/>
              </a:lnSpc>
            </a:pPr>
            <a:r>
              <a:rPr kumimoji="1" lang="ja-JP" altLang="en-US" sz="1200" dirty="0">
                <a:latin typeface="游明朝 Demibold" panose="02020600000000000000" pitchFamily="18" charset="-128"/>
                <a:ea typeface="游明朝 Demibold" panose="02020600000000000000" pitchFamily="18" charset="-128"/>
              </a:rPr>
              <a:t>・できるだけ大きく貼ってください</a:t>
            </a:r>
            <a:endParaRPr kumimoji="1" lang="en-US" altLang="ja-JP" sz="1200" dirty="0">
              <a:latin typeface="游明朝 Demibold" panose="02020600000000000000" pitchFamily="18" charset="-128"/>
              <a:ea typeface="游明朝 Demibold" panose="02020600000000000000" pitchFamily="18" charset="-128"/>
            </a:endParaRPr>
          </a:p>
          <a:p>
            <a:pPr algn="l">
              <a:lnSpc>
                <a:spcPct val="150000"/>
              </a:lnSpc>
            </a:pPr>
            <a:r>
              <a:rPr kumimoji="1" lang="ja-JP" altLang="en-US" sz="1200" dirty="0">
                <a:latin typeface="游明朝 Demibold" panose="02020600000000000000" pitchFamily="18" charset="-128"/>
                <a:ea typeface="游明朝 Demibold" panose="02020600000000000000" pitchFamily="18" charset="-128"/>
              </a:rPr>
              <a:t>・縦横比が変わらないようにしてください</a:t>
            </a:r>
            <a:endParaRPr kumimoji="1" lang="en-US" altLang="ja-JP" sz="1200" dirty="0">
              <a:latin typeface="游明朝 Demibold" panose="02020600000000000000" pitchFamily="18" charset="-128"/>
              <a:ea typeface="游明朝 Demibold" panose="02020600000000000000" pitchFamily="18" charset="-128"/>
            </a:endParaRPr>
          </a:p>
          <a:p>
            <a:pPr algn="l">
              <a:lnSpc>
                <a:spcPct val="150000"/>
              </a:lnSpc>
            </a:pPr>
            <a:endParaRPr kumimoji="1" lang="en-US" altLang="ja-JP" sz="1200" dirty="0">
              <a:latin typeface="游明朝 Demibold" panose="02020600000000000000" pitchFamily="18" charset="-128"/>
              <a:ea typeface="游明朝 Demibold" panose="02020600000000000000" pitchFamily="18" charset="-128"/>
            </a:endParaRPr>
          </a:p>
          <a:p>
            <a:pPr algn="ctr">
              <a:lnSpc>
                <a:spcPct val="150000"/>
              </a:lnSpc>
            </a:pPr>
            <a:endParaRPr kumimoji="1" lang="en-US" altLang="ja-JP" sz="1200" dirty="0">
              <a:latin typeface="游明朝 Demibold" panose="02020600000000000000" pitchFamily="18" charset="-128"/>
              <a:ea typeface="游明朝 Demibold" panose="02020600000000000000" pitchFamily="18" charset="-128"/>
            </a:endParaRPr>
          </a:p>
        </p:txBody>
      </p:sp>
      <p:sp>
        <p:nvSpPr>
          <p:cNvPr id="12" name="テキスト ボックス 11">
            <a:extLst>
              <a:ext uri="{FF2B5EF4-FFF2-40B4-BE49-F238E27FC236}">
                <a16:creationId xmlns:a16="http://schemas.microsoft.com/office/drawing/2014/main" id="{FC47480A-141F-4AE1-943F-2AB77D652ECA}"/>
              </a:ext>
            </a:extLst>
          </p:cNvPr>
          <p:cNvSpPr txBox="1"/>
          <p:nvPr userDrawn="1"/>
        </p:nvSpPr>
        <p:spPr>
          <a:xfrm>
            <a:off x="3456670" y="2623269"/>
            <a:ext cx="646331" cy="646331"/>
          </a:xfrm>
          <a:prstGeom prst="rect">
            <a:avLst/>
          </a:prstGeom>
          <a:noFill/>
        </p:spPr>
        <p:txBody>
          <a:bodyPr wrap="none" rtlCol="0">
            <a:spAutoFit/>
          </a:bodyPr>
          <a:lstStyle/>
          <a:p>
            <a:pPr algn="ctr"/>
            <a:r>
              <a:rPr kumimoji="1" lang="ja-JP" altLang="en-US" sz="3600" dirty="0">
                <a:latin typeface="游明朝 Demibold" panose="02020600000000000000" pitchFamily="18" charset="-128"/>
                <a:ea typeface="游明朝 Demibold" panose="02020600000000000000" pitchFamily="18" charset="-128"/>
              </a:rPr>
              <a:t>上</a:t>
            </a:r>
          </a:p>
        </p:txBody>
      </p:sp>
      <p:sp>
        <p:nvSpPr>
          <p:cNvPr id="15" name="テキスト ボックス 14">
            <a:extLst>
              <a:ext uri="{FF2B5EF4-FFF2-40B4-BE49-F238E27FC236}">
                <a16:creationId xmlns:a16="http://schemas.microsoft.com/office/drawing/2014/main" id="{5193837E-86D5-41AD-80F9-555645A2DABB}"/>
              </a:ext>
            </a:extLst>
          </p:cNvPr>
          <p:cNvSpPr txBox="1"/>
          <p:nvPr userDrawn="1"/>
        </p:nvSpPr>
        <p:spPr>
          <a:xfrm>
            <a:off x="3456670" y="6568703"/>
            <a:ext cx="646332" cy="646331"/>
          </a:xfrm>
          <a:prstGeom prst="rect">
            <a:avLst/>
          </a:prstGeom>
          <a:noFill/>
        </p:spPr>
        <p:txBody>
          <a:bodyPr wrap="none" rtlCol="0">
            <a:spAutoFit/>
          </a:bodyPr>
          <a:lstStyle/>
          <a:p>
            <a:pPr algn="ctr"/>
            <a:r>
              <a:rPr kumimoji="1" lang="ja-JP" altLang="en-US" sz="3600" dirty="0">
                <a:latin typeface="游明朝 Demibold" panose="02020600000000000000" pitchFamily="18" charset="-128"/>
                <a:ea typeface="游明朝 Demibold" panose="02020600000000000000" pitchFamily="18" charset="-128"/>
              </a:rPr>
              <a:t>下</a:t>
            </a:r>
          </a:p>
        </p:txBody>
      </p:sp>
      <p:graphicFrame>
        <p:nvGraphicFramePr>
          <p:cNvPr id="19" name="表 18">
            <a:extLst>
              <a:ext uri="{FF2B5EF4-FFF2-40B4-BE49-F238E27FC236}">
                <a16:creationId xmlns:a16="http://schemas.microsoft.com/office/drawing/2014/main" id="{52CBEFC3-5DDB-41AA-B30C-C91B40E8E39C}"/>
              </a:ext>
            </a:extLst>
          </p:cNvPr>
          <p:cNvGraphicFramePr>
            <a:graphicFrameLocks noGrp="1"/>
          </p:cNvGraphicFramePr>
          <p:nvPr userDrawn="1">
            <p:extLst>
              <p:ext uri="{D42A27DB-BD31-4B8C-83A1-F6EECF244321}">
                <p14:modId xmlns:p14="http://schemas.microsoft.com/office/powerpoint/2010/main" val="1458900120"/>
              </p:ext>
            </p:extLst>
          </p:nvPr>
        </p:nvGraphicFramePr>
        <p:xfrm>
          <a:off x="3779837" y="8943226"/>
          <a:ext cx="3538807" cy="1524000"/>
        </p:xfrm>
        <a:graphic>
          <a:graphicData uri="http://schemas.openxmlformats.org/drawingml/2006/table">
            <a:tbl>
              <a:tblPr/>
              <a:tblGrid>
                <a:gridCol w="87316">
                  <a:extLst>
                    <a:ext uri="{9D8B030D-6E8A-4147-A177-3AD203B41FA5}">
                      <a16:colId xmlns:a16="http://schemas.microsoft.com/office/drawing/2014/main" val="3244309473"/>
                    </a:ext>
                  </a:extLst>
                </a:gridCol>
                <a:gridCol w="1365609">
                  <a:extLst>
                    <a:ext uri="{9D8B030D-6E8A-4147-A177-3AD203B41FA5}">
                      <a16:colId xmlns:a16="http://schemas.microsoft.com/office/drawing/2014/main" val="4263935037"/>
                    </a:ext>
                  </a:extLst>
                </a:gridCol>
                <a:gridCol w="762426">
                  <a:extLst>
                    <a:ext uri="{9D8B030D-6E8A-4147-A177-3AD203B41FA5}">
                      <a16:colId xmlns:a16="http://schemas.microsoft.com/office/drawing/2014/main" val="1370364181"/>
                    </a:ext>
                  </a:extLst>
                </a:gridCol>
                <a:gridCol w="1237144">
                  <a:extLst>
                    <a:ext uri="{9D8B030D-6E8A-4147-A177-3AD203B41FA5}">
                      <a16:colId xmlns:a16="http://schemas.microsoft.com/office/drawing/2014/main" val="3181135326"/>
                    </a:ext>
                  </a:extLst>
                </a:gridCol>
                <a:gridCol w="86312">
                  <a:extLst>
                    <a:ext uri="{9D8B030D-6E8A-4147-A177-3AD203B41FA5}">
                      <a16:colId xmlns:a16="http://schemas.microsoft.com/office/drawing/2014/main" val="2139535344"/>
                    </a:ext>
                  </a:extLst>
                </a:gridCol>
              </a:tblGrid>
              <a:tr h="304800">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zh-CN"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制作年（学年）</a:t>
                      </a:r>
                    </a:p>
                  </a:txBody>
                  <a:tcPr marL="7620" marR="7620" marT="762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　　　　　</a:t>
                      </a:r>
                    </a:p>
                  </a:txBody>
                  <a:tcPr marL="7620" marR="7620" marT="762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年</a:t>
                      </a:r>
                      <a:r>
                        <a:rPr lang="ja-JP" altLang="en-US" sz="800" b="0" i="0" u="none" strike="noStrike" dirty="0">
                          <a:solidFill>
                            <a:srgbClr val="000000"/>
                          </a:solidFill>
                          <a:effectLst/>
                          <a:latin typeface="游明朝 Demibold" panose="02020600000000000000" pitchFamily="18" charset="-128"/>
                          <a:ea typeface="游明朝 Demibold" panose="02020600000000000000" pitchFamily="18" charset="-128"/>
                        </a:rPr>
                        <a:t>（中学　　　　年生）</a:t>
                      </a:r>
                      <a:endPar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7600371"/>
                  </a:ext>
                </a:extLst>
              </a:tr>
              <a:tr h="304800">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技法</a:t>
                      </a:r>
                    </a:p>
                  </a:txBody>
                  <a:tcPr marL="7620" marR="7620" marT="762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 サイズ</a:t>
                      </a:r>
                    </a:p>
                  </a:txBody>
                  <a:tcPr marL="7620" marR="7620" marT="762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游明朝 Demibold" panose="02020600000000000000" pitchFamily="18" charset="-128"/>
                          <a:ea typeface="游明朝 Demibold" panose="02020600000000000000" pitchFamily="18"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0273484"/>
                  </a:ext>
                </a:extLst>
              </a:tr>
              <a:tr h="304800">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rtl="0" fontAlgn="t"/>
                      <a:endParaRPr lang="ja-JP" altLang="en-US" sz="800" b="0" i="0" u="none" strike="noStrike" dirty="0">
                        <a:solidFill>
                          <a:srgbClr val="000000"/>
                        </a:solidFill>
                        <a:effectLst/>
                        <a:latin typeface="游明朝" panose="02020400000000000000" pitchFamily="18" charset="-128"/>
                        <a:ea typeface="游明朝" panose="02020400000000000000" pitchFamily="18" charset="-128"/>
                      </a:endParaRPr>
                    </a:p>
                  </a:txBody>
                  <a:tcPr marL="7620" marR="7620" marT="762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50642205"/>
                  </a:ext>
                </a:extLst>
              </a:tr>
              <a:tr h="304800">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1908533"/>
                  </a:ext>
                </a:extLst>
              </a:tr>
              <a:tr h="304800">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明朝" panose="02020400000000000000" pitchFamily="18" charset="-128"/>
                          <a:ea typeface="游明朝" panose="02020400000000000000" pitchFamily="18" charset="-128"/>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525844"/>
                  </a:ext>
                </a:extLst>
              </a:tr>
            </a:tbl>
          </a:graphicData>
        </a:graphic>
      </p:graphicFrame>
      <p:sp>
        <p:nvSpPr>
          <p:cNvPr id="20" name="テキスト ボックス 19">
            <a:extLst>
              <a:ext uri="{FF2B5EF4-FFF2-40B4-BE49-F238E27FC236}">
                <a16:creationId xmlns:a16="http://schemas.microsoft.com/office/drawing/2014/main" id="{D5D36F37-AC3A-4E3F-9107-1C2CA8946564}"/>
              </a:ext>
            </a:extLst>
          </p:cNvPr>
          <p:cNvSpPr txBox="1"/>
          <p:nvPr userDrawn="1"/>
        </p:nvSpPr>
        <p:spPr>
          <a:xfrm>
            <a:off x="3754187" y="9555891"/>
            <a:ext cx="697627" cy="215444"/>
          </a:xfrm>
          <a:prstGeom prst="rect">
            <a:avLst/>
          </a:prstGeom>
          <a:noFill/>
        </p:spPr>
        <p:txBody>
          <a:bodyPr wrap="none" rtlCol="0">
            <a:spAutoFit/>
          </a:bodyPr>
          <a:lstStyle/>
          <a:p>
            <a:pPr algn="ctr"/>
            <a:r>
              <a:rPr kumimoji="1" lang="ja-JP" altLang="en-US" sz="800" dirty="0">
                <a:latin typeface="游明朝 Demibold" panose="02020600000000000000" pitchFamily="18" charset="-128"/>
                <a:ea typeface="游明朝 Demibold" panose="02020600000000000000" pitchFamily="18" charset="-128"/>
              </a:rPr>
              <a:t>作品の説明</a:t>
            </a:r>
          </a:p>
        </p:txBody>
      </p:sp>
    </p:spTree>
    <p:extLst>
      <p:ext uri="{BB962C8B-B14F-4D97-AF65-F5344CB8AC3E}">
        <p14:creationId xmlns:p14="http://schemas.microsoft.com/office/powerpoint/2010/main" val="152618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0DAD3-6DB9-420A-9827-2ACFCD89CA64}" type="datetimeFigureOut">
              <a:rPr kumimoji="1" lang="ja-JP" altLang="en-US" smtClean="0"/>
              <a:t>2025/10/30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1279167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60DAD3-6DB9-420A-9827-2ACFCD89CA64}"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3914629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60DAD3-6DB9-420A-9827-2ACFCD89CA64}"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290985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60DAD3-6DB9-420A-9827-2ACFCD89CA64}"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288815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D960DAD3-6DB9-420A-9827-2ACFCD89CA64}" type="datetimeFigureOut">
              <a:rPr kumimoji="1" lang="ja-JP" altLang="en-US" smtClean="0"/>
              <a:t>2025/10/30</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1C75E0D5-6EAD-409A-B3A8-6861F2BC717C}" type="slidenum">
              <a:rPr kumimoji="1" lang="ja-JP" altLang="en-US" smtClean="0"/>
              <a:t>‹#›</a:t>
            </a:fld>
            <a:endParaRPr kumimoji="1" lang="ja-JP" altLang="en-US"/>
          </a:p>
        </p:txBody>
      </p:sp>
    </p:spTree>
    <p:extLst>
      <p:ext uri="{BB962C8B-B14F-4D97-AF65-F5344CB8AC3E}">
        <p14:creationId xmlns:p14="http://schemas.microsoft.com/office/powerpoint/2010/main" val="3643313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4" r:id="rId5"/>
    <p:sldLayoutId id="2147483667" r:id="rId6"/>
    <p:sldLayoutId id="2147483668" r:id="rId7"/>
    <p:sldLayoutId id="2147483669" r:id="rId8"/>
    <p:sldLayoutId id="2147483670" r:id="rId9"/>
    <p:sldLayoutId id="2147483671" r:id="rId10"/>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DE4CF2-62D3-D1A7-BC95-8A8BA2106EEF}"/>
              </a:ext>
            </a:extLst>
          </p:cNvPr>
          <p:cNvSpPr>
            <a:spLocks noGrp="1"/>
          </p:cNvSpPr>
          <p:nvPr>
            <p:ph type="title"/>
          </p:nvPr>
        </p:nvSpPr>
        <p:spPr/>
        <p:txBody>
          <a:bodyPr>
            <a:normAutofit/>
          </a:bodyPr>
          <a:lstStyle/>
          <a:p>
            <a:pPr algn="ctr">
              <a:lnSpc>
                <a:spcPct val="150000"/>
              </a:lnSpc>
            </a:pPr>
            <a:r>
              <a:rPr kumimoji="1" lang="ja-JP" altLang="en-US" sz="2800" b="1" dirty="0">
                <a:latin typeface="ＭＳ 明朝" panose="02020609040205080304" pitchFamily="17" charset="-128"/>
                <a:ea typeface="ＭＳ 明朝" panose="02020609040205080304" pitchFamily="17" charset="-128"/>
              </a:rPr>
              <a:t>令和８年度入学者選抜</a:t>
            </a:r>
            <a:br>
              <a:rPr kumimoji="1" lang="en-US" altLang="ja-JP" sz="2800" b="1" dirty="0">
                <a:latin typeface="ＭＳ 明朝" panose="02020609040205080304" pitchFamily="17" charset="-128"/>
                <a:ea typeface="ＭＳ 明朝" panose="02020609040205080304" pitchFamily="17" charset="-128"/>
              </a:rPr>
            </a:br>
            <a:r>
              <a:rPr kumimoji="1" lang="ja-JP" altLang="en-US" sz="2800" b="1" dirty="0">
                <a:latin typeface="ＭＳ 明朝" panose="02020609040205080304" pitchFamily="17" charset="-128"/>
                <a:ea typeface="ＭＳ 明朝" panose="02020609040205080304" pitchFamily="17" charset="-128"/>
              </a:rPr>
              <a:t>都立世田谷総合高等学校</a:t>
            </a:r>
            <a:br>
              <a:rPr kumimoji="1" lang="en-US" altLang="ja-JP" sz="2800" b="1" dirty="0">
                <a:latin typeface="ＭＳ 明朝" panose="02020609040205080304" pitchFamily="17" charset="-128"/>
                <a:ea typeface="ＭＳ 明朝" panose="02020609040205080304" pitchFamily="17" charset="-128"/>
              </a:rPr>
            </a:br>
            <a:r>
              <a:rPr kumimoji="1" lang="ja-JP" altLang="en-US" sz="2800" b="1" dirty="0">
                <a:latin typeface="ＭＳ 明朝" panose="02020609040205080304" pitchFamily="17" charset="-128"/>
                <a:ea typeface="ＭＳ 明朝" panose="02020609040205080304" pitchFamily="17" charset="-128"/>
              </a:rPr>
              <a:t>文化・スポーツ等特別推薦（美術）</a:t>
            </a:r>
          </a:p>
        </p:txBody>
      </p:sp>
      <p:graphicFrame>
        <p:nvGraphicFramePr>
          <p:cNvPr id="4" name="表 3">
            <a:extLst>
              <a:ext uri="{FF2B5EF4-FFF2-40B4-BE49-F238E27FC236}">
                <a16:creationId xmlns:a16="http://schemas.microsoft.com/office/drawing/2014/main" id="{BE1609B6-5BE8-AC2F-947B-20DCA51874E2}"/>
              </a:ext>
            </a:extLst>
          </p:cNvPr>
          <p:cNvGraphicFramePr>
            <a:graphicFrameLocks/>
          </p:cNvGraphicFramePr>
          <p:nvPr>
            <p:extLst>
              <p:ext uri="{D42A27DB-BD31-4B8C-83A1-F6EECF244321}">
                <p14:modId xmlns:p14="http://schemas.microsoft.com/office/powerpoint/2010/main" val="3201496239"/>
              </p:ext>
            </p:extLst>
          </p:nvPr>
        </p:nvGraphicFramePr>
        <p:xfrm>
          <a:off x="519727" y="3665978"/>
          <a:ext cx="6520220" cy="1456138"/>
        </p:xfrm>
        <a:graphic>
          <a:graphicData uri="http://schemas.openxmlformats.org/drawingml/2006/table">
            <a:tbl>
              <a:tblPr firstRow="1" bandRow="1">
                <a:tableStyleId>{5C22544A-7EE6-4342-B048-85BDC9FD1C3A}</a:tableStyleId>
              </a:tblPr>
              <a:tblGrid>
                <a:gridCol w="2173407">
                  <a:extLst>
                    <a:ext uri="{9D8B030D-6E8A-4147-A177-3AD203B41FA5}">
                      <a16:colId xmlns:a16="http://schemas.microsoft.com/office/drawing/2014/main" val="1166216685"/>
                    </a:ext>
                  </a:extLst>
                </a:gridCol>
                <a:gridCol w="4346813">
                  <a:extLst>
                    <a:ext uri="{9D8B030D-6E8A-4147-A177-3AD203B41FA5}">
                      <a16:colId xmlns:a16="http://schemas.microsoft.com/office/drawing/2014/main" val="3948307326"/>
                    </a:ext>
                  </a:extLst>
                </a:gridCol>
              </a:tblGrid>
              <a:tr h="728069">
                <a:tc>
                  <a:txBody>
                    <a:bodyPr/>
                    <a:lstStyle/>
                    <a:p>
                      <a:pPr algn="ctr"/>
                      <a:r>
                        <a:rPr kumimoji="1" lang="ja-JP" altLang="en-US" sz="2800" b="0" dirty="0">
                          <a:solidFill>
                            <a:schemeClr val="tx1"/>
                          </a:solidFill>
                          <a:latin typeface="ＭＳ 明朝" panose="02020609040205080304" pitchFamily="17" charset="-128"/>
                          <a:ea typeface="ＭＳ 明朝" panose="02020609040205080304" pitchFamily="17" charset="-128"/>
                        </a:rPr>
                        <a:t>出身学校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2800" b="0" dirty="0">
                          <a:solidFill>
                            <a:schemeClr val="tx1"/>
                          </a:solidFill>
                          <a:latin typeface="ＭＳ 明朝" panose="02020609040205080304" pitchFamily="17" charset="-128"/>
                          <a:ea typeface="ＭＳ 明朝" panose="02020609040205080304" pitchFamily="17" charset="-128"/>
                        </a:rPr>
                        <a:t>中学校</a:t>
                      </a: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4713606"/>
                  </a:ext>
                </a:extLst>
              </a:tr>
              <a:tr h="728069">
                <a:tc>
                  <a:txBody>
                    <a:bodyPr/>
                    <a:lstStyle/>
                    <a:p>
                      <a:pPr algn="ctr"/>
                      <a:r>
                        <a:rPr kumimoji="1" lang="ja-JP" altLang="en-US" sz="2800" b="0" dirty="0">
                          <a:solidFill>
                            <a:schemeClr val="tx1"/>
                          </a:solidFill>
                          <a:latin typeface="ＭＳ 明朝" panose="02020609040205080304" pitchFamily="17" charset="-128"/>
                          <a:ea typeface="ＭＳ 明朝" panose="02020609040205080304" pitchFamily="17" charset="-128"/>
                        </a:rPr>
                        <a:t>受検番号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20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598167"/>
                  </a:ext>
                </a:extLst>
              </a:tr>
            </a:tbl>
          </a:graphicData>
        </a:graphic>
      </p:graphicFrame>
      <p:sp>
        <p:nvSpPr>
          <p:cNvPr id="5" name="テキスト ボックス 4">
            <a:extLst>
              <a:ext uri="{FF2B5EF4-FFF2-40B4-BE49-F238E27FC236}">
                <a16:creationId xmlns:a16="http://schemas.microsoft.com/office/drawing/2014/main" id="{B6B25BEE-42D6-E16B-6FA8-F73876F0BA8A}"/>
              </a:ext>
            </a:extLst>
          </p:cNvPr>
          <p:cNvSpPr txBox="1"/>
          <p:nvPr/>
        </p:nvSpPr>
        <p:spPr>
          <a:xfrm>
            <a:off x="3057816" y="3552456"/>
            <a:ext cx="2702007" cy="1569660"/>
          </a:xfrm>
          <a:prstGeom prst="rect">
            <a:avLst/>
          </a:prstGeom>
          <a:noFill/>
        </p:spPr>
        <p:txBody>
          <a:bodyPr wrap="square" rtlCol="0">
            <a:spAutoFit/>
          </a:bodyPr>
          <a:lstStyle/>
          <a:p>
            <a:pPr>
              <a:lnSpc>
                <a:spcPct val="200000"/>
              </a:lnSpc>
            </a:pPr>
            <a:r>
              <a:rPr kumimoji="1" lang="ja-JP" altLang="en-US" sz="2400" b="1" dirty="0"/>
              <a:t>○○○立○○○</a:t>
            </a:r>
            <a:endParaRPr kumimoji="1" lang="en-US" altLang="ja-JP" sz="2400" b="1" dirty="0"/>
          </a:p>
          <a:p>
            <a:pPr>
              <a:lnSpc>
                <a:spcPct val="200000"/>
              </a:lnSpc>
            </a:pPr>
            <a:r>
              <a:rPr kumimoji="1" lang="ja-JP" altLang="en-US" sz="2400" b="1" dirty="0"/>
              <a:t>○○○○○○○</a:t>
            </a:r>
            <a:endParaRPr kumimoji="1" lang="en-US" altLang="ja-JP" sz="2400" b="1" dirty="0"/>
          </a:p>
        </p:txBody>
      </p:sp>
      <p:graphicFrame>
        <p:nvGraphicFramePr>
          <p:cNvPr id="6" name="表 5">
            <a:extLst>
              <a:ext uri="{FF2B5EF4-FFF2-40B4-BE49-F238E27FC236}">
                <a16:creationId xmlns:a16="http://schemas.microsoft.com/office/drawing/2014/main" id="{F65E6BAF-7F55-035A-06C8-C9ED983B7D51}"/>
              </a:ext>
            </a:extLst>
          </p:cNvPr>
          <p:cNvGraphicFramePr>
            <a:graphicFrameLocks noGrp="1"/>
          </p:cNvGraphicFramePr>
          <p:nvPr>
            <p:extLst>
              <p:ext uri="{D42A27DB-BD31-4B8C-83A1-F6EECF244321}">
                <p14:modId xmlns:p14="http://schemas.microsoft.com/office/powerpoint/2010/main" val="3585480099"/>
              </p:ext>
            </p:extLst>
          </p:nvPr>
        </p:nvGraphicFramePr>
        <p:xfrm>
          <a:off x="519727" y="6923528"/>
          <a:ext cx="6520221" cy="2184207"/>
        </p:xfrm>
        <a:graphic>
          <a:graphicData uri="http://schemas.openxmlformats.org/drawingml/2006/table">
            <a:tbl>
              <a:tblPr firstRow="1" bandRow="1">
                <a:tableStyleId>{5C22544A-7EE6-4342-B048-85BDC9FD1C3A}</a:tableStyleId>
              </a:tblPr>
              <a:tblGrid>
                <a:gridCol w="4346814">
                  <a:extLst>
                    <a:ext uri="{9D8B030D-6E8A-4147-A177-3AD203B41FA5}">
                      <a16:colId xmlns:a16="http://schemas.microsoft.com/office/drawing/2014/main" val="1166216685"/>
                    </a:ext>
                  </a:extLst>
                </a:gridCol>
                <a:gridCol w="2173407">
                  <a:extLst>
                    <a:ext uri="{9D8B030D-6E8A-4147-A177-3AD203B41FA5}">
                      <a16:colId xmlns:a16="http://schemas.microsoft.com/office/drawing/2014/main" val="369769628"/>
                    </a:ext>
                  </a:extLst>
                </a:gridCol>
              </a:tblGrid>
              <a:tr h="728069">
                <a:tc>
                  <a:txBody>
                    <a:bodyPr/>
                    <a:lstStyle/>
                    <a:p>
                      <a:pPr algn="l"/>
                      <a:r>
                        <a:rPr kumimoji="1" lang="ja-JP" altLang="en-US" sz="3200" b="0" dirty="0">
                          <a:solidFill>
                            <a:schemeClr val="tx1"/>
                          </a:solidFill>
                          <a:latin typeface="Century" panose="02040604050505020304" pitchFamily="18" charset="0"/>
                          <a:ea typeface="ＭＳ Ｐ明朝" panose="02020600040205080304" pitchFamily="18" charset="-128"/>
                        </a:rPr>
                        <a:t>　</a:t>
                      </a:r>
                      <a:r>
                        <a:rPr kumimoji="1" lang="en-US" altLang="ja-JP" sz="3200" b="0" dirty="0">
                          <a:solidFill>
                            <a:schemeClr val="tx1"/>
                          </a:solidFill>
                          <a:latin typeface="Century" panose="02040604050505020304" pitchFamily="18" charset="0"/>
                          <a:ea typeface="ＭＳ Ｐ明朝" panose="02020600040205080304" pitchFamily="18" charset="-128"/>
                        </a:rPr>
                        <a:t>A</a:t>
                      </a:r>
                      <a:r>
                        <a:rPr kumimoji="1" lang="ja-JP" altLang="en-US" sz="1800" b="0" dirty="0">
                          <a:solidFill>
                            <a:schemeClr val="tx1"/>
                          </a:solidFill>
                          <a:latin typeface="ＭＳ 明朝" panose="02020609040205080304" pitchFamily="17" charset="-128"/>
                          <a:ea typeface="ＭＳ 明朝" panose="02020609040205080304" pitchFamily="17" charset="-128"/>
                        </a:rPr>
                        <a:t>（鉛筆や木炭で描いたデッサン）</a:t>
                      </a:r>
                      <a:endParaRPr kumimoji="1" lang="ja-JP" altLang="en-US" sz="20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2000" b="0" dirty="0">
                          <a:solidFill>
                            <a:schemeClr val="tx1"/>
                          </a:solidFill>
                          <a:latin typeface="ＭＳ 明朝" panose="02020609040205080304" pitchFamily="17" charset="-128"/>
                          <a:ea typeface="ＭＳ 明朝" panose="02020609040205080304" pitchFamily="17" charset="-128"/>
                        </a:rPr>
                        <a:t>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4713606"/>
                  </a:ext>
                </a:extLst>
              </a:tr>
              <a:tr h="728069">
                <a:tc>
                  <a:txBody>
                    <a:bodyPr/>
                    <a:lstStyle/>
                    <a:p>
                      <a:pPr algn="l"/>
                      <a:r>
                        <a:rPr kumimoji="1" lang="ja-JP" altLang="en-US" sz="2000" b="0" dirty="0">
                          <a:solidFill>
                            <a:schemeClr val="tx1"/>
                          </a:solidFill>
                          <a:latin typeface="Century" panose="02040604050505020304" pitchFamily="18" charset="0"/>
                          <a:ea typeface="ＭＳ 明朝" panose="02020609040205080304" pitchFamily="17" charset="-128"/>
                        </a:rPr>
                        <a:t>　</a:t>
                      </a:r>
                      <a:r>
                        <a:rPr kumimoji="1" lang="en-US" altLang="ja-JP" sz="3200" b="0" dirty="0">
                          <a:solidFill>
                            <a:schemeClr val="tx1"/>
                          </a:solidFill>
                          <a:latin typeface="Century" panose="02040604050505020304" pitchFamily="18" charset="0"/>
                          <a:ea typeface="ＭＳ 明朝" panose="02020609040205080304" pitchFamily="17" charset="-128"/>
                        </a:rPr>
                        <a:t>B</a:t>
                      </a:r>
                      <a:r>
                        <a:rPr kumimoji="1" lang="ja-JP" altLang="en-US" sz="1800" b="0" dirty="0">
                          <a:solidFill>
                            <a:schemeClr val="tx1"/>
                          </a:solidFill>
                          <a:latin typeface="ＭＳ 明朝" panose="02020609040205080304" pitchFamily="17" charset="-128"/>
                          <a:ea typeface="ＭＳ 明朝" panose="02020609040205080304" pitchFamily="17" charset="-128"/>
                        </a:rPr>
                        <a:t>（絵具で仕上げた作品）</a:t>
                      </a:r>
                      <a:endParaRPr kumimoji="1" lang="en-US" altLang="ja-JP" sz="20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2000" b="0" dirty="0">
                          <a:solidFill>
                            <a:schemeClr val="tx1"/>
                          </a:solidFill>
                          <a:latin typeface="ＭＳ 明朝" panose="02020609040205080304" pitchFamily="17" charset="-128"/>
                          <a:ea typeface="ＭＳ 明朝" panose="02020609040205080304" pitchFamily="17" charset="-128"/>
                        </a:rPr>
                        <a:t>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0995836"/>
                  </a:ext>
                </a:extLst>
              </a:tr>
              <a:tr h="728069">
                <a:tc>
                  <a:txBody>
                    <a:bodyPr/>
                    <a:lstStyle/>
                    <a:p>
                      <a:pPr algn="l"/>
                      <a:r>
                        <a:rPr kumimoji="1" lang="ja-JP" altLang="en-US" sz="2000" b="0" dirty="0">
                          <a:solidFill>
                            <a:schemeClr val="tx1"/>
                          </a:solidFill>
                          <a:latin typeface="Century" panose="02040604050505020304" pitchFamily="18" charset="0"/>
                          <a:ea typeface="ＭＳ 明朝" panose="02020609040205080304" pitchFamily="17" charset="-128"/>
                        </a:rPr>
                        <a:t>　</a:t>
                      </a:r>
                      <a:r>
                        <a:rPr kumimoji="1" lang="en-US" altLang="ja-JP" sz="3200" b="0" dirty="0">
                          <a:solidFill>
                            <a:schemeClr val="tx1"/>
                          </a:solidFill>
                          <a:latin typeface="Century" panose="02040604050505020304" pitchFamily="18" charset="0"/>
                          <a:ea typeface="ＭＳ 明朝" panose="02020609040205080304" pitchFamily="17" charset="-128"/>
                        </a:rPr>
                        <a:t>C</a:t>
                      </a:r>
                      <a:r>
                        <a:rPr kumimoji="1" lang="ja-JP" altLang="en-US" sz="1800" b="0" dirty="0">
                          <a:solidFill>
                            <a:schemeClr val="tx1"/>
                          </a:solidFill>
                          <a:latin typeface="ＭＳ 明朝" panose="02020609040205080304" pitchFamily="17" charset="-128"/>
                          <a:ea typeface="ＭＳ 明朝" panose="02020609040205080304" pitchFamily="17" charset="-128"/>
                        </a:rPr>
                        <a:t>（その他の作品）</a:t>
                      </a:r>
                      <a:endParaRPr kumimoji="1" lang="ja-JP" altLang="en-US" sz="20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2000" b="0" dirty="0">
                          <a:solidFill>
                            <a:schemeClr val="tx1"/>
                          </a:solidFill>
                          <a:latin typeface="ＭＳ 明朝" panose="02020609040205080304" pitchFamily="17" charset="-128"/>
                          <a:ea typeface="ＭＳ 明朝" panose="02020609040205080304" pitchFamily="17" charset="-128"/>
                        </a:rPr>
                        <a:t>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6897828"/>
                  </a:ext>
                </a:extLst>
              </a:tr>
            </a:tbl>
          </a:graphicData>
        </a:graphic>
      </p:graphicFrame>
      <p:sp>
        <p:nvSpPr>
          <p:cNvPr id="7" name="テキスト ボックス 6">
            <a:extLst>
              <a:ext uri="{FF2B5EF4-FFF2-40B4-BE49-F238E27FC236}">
                <a16:creationId xmlns:a16="http://schemas.microsoft.com/office/drawing/2014/main" id="{50381DB8-2228-B25C-4FE1-5740371434BC}"/>
              </a:ext>
            </a:extLst>
          </p:cNvPr>
          <p:cNvSpPr txBox="1"/>
          <p:nvPr/>
        </p:nvSpPr>
        <p:spPr>
          <a:xfrm>
            <a:off x="5204778" y="6824517"/>
            <a:ext cx="1514183" cy="2204899"/>
          </a:xfrm>
          <a:prstGeom prst="rect">
            <a:avLst/>
          </a:prstGeom>
          <a:noFill/>
        </p:spPr>
        <p:txBody>
          <a:bodyPr wrap="square" rtlCol="0">
            <a:spAutoFit/>
          </a:bodyPr>
          <a:lstStyle/>
          <a:p>
            <a:pPr algn="ctr">
              <a:lnSpc>
                <a:spcPct val="200000"/>
              </a:lnSpc>
            </a:pPr>
            <a:r>
              <a:rPr kumimoji="1" lang="ja-JP" altLang="en-US" sz="2400" b="1" dirty="0"/>
              <a:t>３</a:t>
            </a:r>
            <a:endParaRPr kumimoji="1" lang="en-US" altLang="ja-JP" sz="2400" b="1" dirty="0"/>
          </a:p>
          <a:p>
            <a:pPr algn="ctr">
              <a:lnSpc>
                <a:spcPct val="200000"/>
              </a:lnSpc>
            </a:pPr>
            <a:r>
              <a:rPr kumimoji="1" lang="ja-JP" altLang="en-US" sz="2400" b="1" dirty="0"/>
              <a:t>４</a:t>
            </a:r>
            <a:endParaRPr kumimoji="1" lang="en-US" altLang="ja-JP" sz="2400" b="1" dirty="0"/>
          </a:p>
          <a:p>
            <a:pPr algn="ctr">
              <a:lnSpc>
                <a:spcPct val="200000"/>
              </a:lnSpc>
            </a:pPr>
            <a:r>
              <a:rPr kumimoji="1" lang="ja-JP" altLang="en-US" sz="2400" b="1" dirty="0"/>
              <a:t>３</a:t>
            </a:r>
            <a:endParaRPr kumimoji="1" lang="en-US" altLang="ja-JP" sz="2400" b="1" dirty="0"/>
          </a:p>
        </p:txBody>
      </p:sp>
      <p:sp>
        <p:nvSpPr>
          <p:cNvPr id="8" name="四角形吹き出し 3">
            <a:extLst>
              <a:ext uri="{FF2B5EF4-FFF2-40B4-BE49-F238E27FC236}">
                <a16:creationId xmlns:a16="http://schemas.microsoft.com/office/drawing/2014/main" id="{790D49F9-6600-95D4-CF00-E4644BD8B1C8}"/>
              </a:ext>
            </a:extLst>
          </p:cNvPr>
          <p:cNvSpPr/>
          <p:nvPr/>
        </p:nvSpPr>
        <p:spPr>
          <a:xfrm>
            <a:off x="8062291" y="3665978"/>
            <a:ext cx="2882348" cy="1669774"/>
          </a:xfrm>
          <a:prstGeom prst="wedgeRectCallout">
            <a:avLst>
              <a:gd name="adj1" fmla="val -64311"/>
              <a:gd name="adj2" fmla="val 1964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rPr>
              <a:t>①基本情報を記入してください</a:t>
            </a:r>
          </a:p>
        </p:txBody>
      </p:sp>
      <p:sp>
        <p:nvSpPr>
          <p:cNvPr id="9" name="四角形吹き出し 4">
            <a:extLst>
              <a:ext uri="{FF2B5EF4-FFF2-40B4-BE49-F238E27FC236}">
                <a16:creationId xmlns:a16="http://schemas.microsoft.com/office/drawing/2014/main" id="{A02FC2CA-A530-0851-2A70-C96E4E0A2A84}"/>
              </a:ext>
            </a:extLst>
          </p:cNvPr>
          <p:cNvSpPr/>
          <p:nvPr/>
        </p:nvSpPr>
        <p:spPr>
          <a:xfrm>
            <a:off x="8062291" y="6923528"/>
            <a:ext cx="2882348" cy="2680985"/>
          </a:xfrm>
          <a:prstGeom prst="wedgeRectCallout">
            <a:avLst>
              <a:gd name="adj1" fmla="val -64311"/>
              <a:gd name="adj2" fmla="val 1964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rPr>
              <a:t>数を記入してください。</a:t>
            </a:r>
            <a:endParaRPr kumimoji="1" lang="en-US" altLang="ja-JP" sz="3200" dirty="0">
              <a:solidFill>
                <a:schemeClr val="tx1"/>
              </a:solidFill>
            </a:endParaRPr>
          </a:p>
          <a:p>
            <a:r>
              <a:rPr kumimoji="1" lang="en-US" altLang="ja-JP" sz="3200" dirty="0">
                <a:solidFill>
                  <a:schemeClr val="tx1"/>
                </a:solidFill>
              </a:rPr>
              <a:t>AB</a:t>
            </a:r>
            <a:r>
              <a:rPr kumimoji="1" lang="ja-JP" altLang="en-US" sz="3200" dirty="0">
                <a:solidFill>
                  <a:schemeClr val="tx1"/>
                </a:solidFill>
              </a:rPr>
              <a:t>は３以上</a:t>
            </a:r>
            <a:endParaRPr kumimoji="1" lang="en-US" altLang="ja-JP" sz="3200" dirty="0">
              <a:solidFill>
                <a:schemeClr val="tx1"/>
              </a:solidFill>
            </a:endParaRPr>
          </a:p>
          <a:p>
            <a:r>
              <a:rPr kumimoji="1" lang="en-US" altLang="ja-JP" sz="3200" dirty="0">
                <a:solidFill>
                  <a:schemeClr val="tx1"/>
                </a:solidFill>
              </a:rPr>
              <a:t>C</a:t>
            </a:r>
            <a:r>
              <a:rPr kumimoji="1" lang="ja-JP" altLang="en-US" sz="3200" dirty="0">
                <a:solidFill>
                  <a:schemeClr val="tx1"/>
                </a:solidFill>
              </a:rPr>
              <a:t>は０～４</a:t>
            </a:r>
            <a:endParaRPr kumimoji="1" lang="en-US" altLang="ja-JP" sz="3200" dirty="0">
              <a:solidFill>
                <a:schemeClr val="tx1"/>
              </a:solidFill>
            </a:endParaRPr>
          </a:p>
        </p:txBody>
      </p:sp>
      <p:sp>
        <p:nvSpPr>
          <p:cNvPr id="10" name="テキスト ボックス 9">
            <a:extLst>
              <a:ext uri="{FF2B5EF4-FFF2-40B4-BE49-F238E27FC236}">
                <a16:creationId xmlns:a16="http://schemas.microsoft.com/office/drawing/2014/main" id="{97131728-328B-2636-724A-041FA6D219FA}"/>
              </a:ext>
            </a:extLst>
          </p:cNvPr>
          <p:cNvSpPr txBox="1"/>
          <p:nvPr/>
        </p:nvSpPr>
        <p:spPr>
          <a:xfrm>
            <a:off x="291127" y="6424407"/>
            <a:ext cx="2492990" cy="400110"/>
          </a:xfrm>
          <a:prstGeom prst="rect">
            <a:avLst/>
          </a:prstGeom>
          <a:noFill/>
        </p:spPr>
        <p:txBody>
          <a:bodyPr wrap="none" rtlCol="0">
            <a:spAutoFit/>
          </a:bodyPr>
          <a:lstStyle/>
          <a:p>
            <a:r>
              <a:rPr kumimoji="1" lang="en-US" altLang="ja-JP" sz="2000" dirty="0">
                <a:latin typeface="ＭＳ 明朝" panose="02020609040205080304" pitchFamily="17" charset="-128"/>
                <a:ea typeface="ＭＳ 明朝" panose="02020609040205080304" pitchFamily="17" charset="-128"/>
              </a:rPr>
              <a:t>【</a:t>
            </a:r>
            <a:r>
              <a:rPr kumimoji="1" lang="ja-JP" altLang="en-US" sz="2000" dirty="0">
                <a:latin typeface="ＭＳ 明朝" panose="02020609040205080304" pitchFamily="17" charset="-128"/>
                <a:ea typeface="ＭＳ 明朝" panose="02020609040205080304" pitchFamily="17" charset="-128"/>
              </a:rPr>
              <a:t>ポートフォリオ</a:t>
            </a:r>
            <a:r>
              <a:rPr kumimoji="1" lang="en-US" altLang="ja-JP" sz="2000" dirty="0">
                <a:latin typeface="ＭＳ 明朝" panose="02020609040205080304" pitchFamily="17" charset="-128"/>
                <a:ea typeface="ＭＳ 明朝" panose="02020609040205080304" pitchFamily="17" charset="-128"/>
              </a:rPr>
              <a:t>】</a:t>
            </a:r>
            <a:endParaRPr kumimoji="1" lang="ja-JP" altLang="en-US" sz="20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226291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352A545-0DC9-46CB-8C38-B405C573780C}"/>
              </a:ext>
            </a:extLst>
          </p:cNvPr>
          <p:cNvSpPr txBox="1"/>
          <p:nvPr/>
        </p:nvSpPr>
        <p:spPr>
          <a:xfrm>
            <a:off x="5276850" y="8956040"/>
            <a:ext cx="1822450" cy="276999"/>
          </a:xfrm>
          <a:prstGeom prst="rect">
            <a:avLst/>
          </a:prstGeom>
          <a:noFill/>
        </p:spPr>
        <p:txBody>
          <a:bodyPr wrap="square" rtlCol="0">
            <a:spAutoFit/>
          </a:bodyPr>
          <a:lstStyle/>
          <a:p>
            <a:r>
              <a:rPr kumimoji="1" lang="ja-JP" altLang="en-US" sz="1200" dirty="0">
                <a:latin typeface="+mn-ea"/>
              </a:rPr>
              <a:t>　</a:t>
            </a:r>
            <a:r>
              <a:rPr kumimoji="1" lang="en-US" altLang="ja-JP" sz="1200" dirty="0">
                <a:latin typeface="+mn-ea"/>
              </a:rPr>
              <a:t>20</a:t>
            </a:r>
            <a:r>
              <a:rPr kumimoji="1" lang="ja-JP" altLang="en-US" sz="1200" dirty="0">
                <a:latin typeface="+mn-ea"/>
              </a:rPr>
              <a:t>〇〇　　　　　〇</a:t>
            </a:r>
            <a:endParaRPr kumimoji="1" lang="en-US" altLang="ja-JP" sz="1200" dirty="0">
              <a:latin typeface="+mn-ea"/>
            </a:endParaRPr>
          </a:p>
        </p:txBody>
      </p:sp>
      <p:sp>
        <p:nvSpPr>
          <p:cNvPr id="4" name="テキスト ボックス 3">
            <a:extLst>
              <a:ext uri="{FF2B5EF4-FFF2-40B4-BE49-F238E27FC236}">
                <a16:creationId xmlns:a16="http://schemas.microsoft.com/office/drawing/2014/main" id="{0F87802F-D9D3-4687-81B9-12E670288153}"/>
              </a:ext>
            </a:extLst>
          </p:cNvPr>
          <p:cNvSpPr txBox="1"/>
          <p:nvPr/>
        </p:nvSpPr>
        <p:spPr>
          <a:xfrm>
            <a:off x="4196080" y="9266865"/>
            <a:ext cx="2981960" cy="276999"/>
          </a:xfrm>
          <a:prstGeom prst="rect">
            <a:avLst/>
          </a:prstGeom>
          <a:noFill/>
        </p:spPr>
        <p:txBody>
          <a:bodyPr wrap="square" rtlCol="0">
            <a:spAutoFit/>
          </a:bodyPr>
          <a:lstStyle/>
          <a:p>
            <a:r>
              <a:rPr kumimoji="1" lang="ja-JP" altLang="en-US" sz="1200" dirty="0">
                <a:latin typeface="+mn-ea"/>
              </a:rPr>
              <a:t>〇〇　　　　　　　　〇〇</a:t>
            </a:r>
            <a:endParaRPr kumimoji="1" lang="ja-JP" altLang="en-US" sz="1400" dirty="0">
              <a:latin typeface="+mn-ea"/>
            </a:endParaRPr>
          </a:p>
        </p:txBody>
      </p:sp>
      <p:sp>
        <p:nvSpPr>
          <p:cNvPr id="5" name="テキスト ボックス 4">
            <a:extLst>
              <a:ext uri="{FF2B5EF4-FFF2-40B4-BE49-F238E27FC236}">
                <a16:creationId xmlns:a16="http://schemas.microsoft.com/office/drawing/2014/main" id="{51621BAB-99A1-43DD-ACD9-CE83C6A9AD9E}"/>
              </a:ext>
            </a:extLst>
          </p:cNvPr>
          <p:cNvSpPr txBox="1"/>
          <p:nvPr/>
        </p:nvSpPr>
        <p:spPr>
          <a:xfrm>
            <a:off x="3779836" y="9538178"/>
            <a:ext cx="3529267" cy="989117"/>
          </a:xfrm>
          <a:prstGeom prst="rect">
            <a:avLst/>
          </a:prstGeom>
          <a:noFill/>
        </p:spPr>
        <p:txBody>
          <a:bodyPr wrap="square" rtlCol="0">
            <a:spAutoFit/>
          </a:bodyPr>
          <a:lstStyle/>
          <a:p>
            <a:pPr>
              <a:lnSpc>
                <a:spcPct val="185000"/>
              </a:lnSpc>
            </a:pPr>
            <a:r>
              <a:rPr kumimoji="1" lang="ja-JP" altLang="en-US" sz="1050" dirty="0">
                <a:latin typeface="+mn-ea"/>
              </a:rPr>
              <a:t>　　　　〇〇〇〇〇〇〇〇〇〇〇〇〇〇〇〇〇〇〇〇〇〇〇〇〇〇〇〇〇〇〇〇〇〇〇〇〇〇〇〇〇〇〇〇〇〇〇〇〇〇</a:t>
            </a:r>
          </a:p>
        </p:txBody>
      </p:sp>
      <p:sp>
        <p:nvSpPr>
          <p:cNvPr id="6" name="四角形吹き出し 5"/>
          <p:cNvSpPr/>
          <p:nvPr/>
        </p:nvSpPr>
        <p:spPr>
          <a:xfrm>
            <a:off x="8239630" y="695739"/>
            <a:ext cx="2882348" cy="1669774"/>
          </a:xfrm>
          <a:prstGeom prst="wedgeRectCallout">
            <a:avLst>
              <a:gd name="adj1" fmla="val -44254"/>
              <a:gd name="adj2" fmla="val 75364"/>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rPr>
              <a:t>①画像</a:t>
            </a:r>
            <a:r>
              <a:rPr kumimoji="1" lang="ja-JP" altLang="en-US" sz="3200" dirty="0">
                <a:solidFill>
                  <a:srgbClr val="FF0000"/>
                </a:solidFill>
              </a:rPr>
              <a:t>データ</a:t>
            </a:r>
            <a:r>
              <a:rPr kumimoji="1" lang="ja-JP" altLang="en-US" sz="3200" dirty="0">
                <a:solidFill>
                  <a:schemeClr val="tx1"/>
                </a:solidFill>
              </a:rPr>
              <a:t>を貼り付けてください</a:t>
            </a:r>
          </a:p>
        </p:txBody>
      </p:sp>
      <p:sp>
        <p:nvSpPr>
          <p:cNvPr id="9" name="四角形吹き出し 8"/>
          <p:cNvSpPr/>
          <p:nvPr/>
        </p:nvSpPr>
        <p:spPr>
          <a:xfrm>
            <a:off x="8349050" y="8388626"/>
            <a:ext cx="2882348" cy="1447726"/>
          </a:xfrm>
          <a:prstGeom prst="wedgeRectCallout">
            <a:avLst>
              <a:gd name="adj1" fmla="val -61974"/>
              <a:gd name="adj2" fmla="val 21074"/>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rPr>
              <a:t>②情報を記入してください</a:t>
            </a:r>
            <a:endParaRPr kumimoji="1" lang="en-US" altLang="ja-JP" sz="3200" dirty="0">
              <a:solidFill>
                <a:schemeClr val="tx1"/>
              </a:solidFill>
            </a:endParaRPr>
          </a:p>
        </p:txBody>
      </p:sp>
      <p:sp>
        <p:nvSpPr>
          <p:cNvPr id="10" name="正方形/長方形 9"/>
          <p:cNvSpPr/>
          <p:nvPr/>
        </p:nvSpPr>
        <p:spPr>
          <a:xfrm>
            <a:off x="-3220278" y="198783"/>
            <a:ext cx="2782956" cy="216673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4000" b="1" dirty="0">
                <a:solidFill>
                  <a:schemeClr val="bg1"/>
                </a:solidFill>
              </a:rPr>
              <a:t>コピーして利用してください</a:t>
            </a:r>
          </a:p>
        </p:txBody>
      </p:sp>
      <p:sp>
        <p:nvSpPr>
          <p:cNvPr id="12" name="四角形吹き出し 11"/>
          <p:cNvSpPr/>
          <p:nvPr/>
        </p:nvSpPr>
        <p:spPr>
          <a:xfrm>
            <a:off x="8239630" y="3511098"/>
            <a:ext cx="3529267" cy="2090090"/>
          </a:xfrm>
          <a:prstGeom prst="wedgeRectCallout">
            <a:avLst>
              <a:gd name="adj1" fmla="val -28414"/>
              <a:gd name="adj2" fmla="val -7276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rPr>
              <a:t>元の作品の縦横比を変えないようにしてください</a:t>
            </a:r>
          </a:p>
        </p:txBody>
      </p:sp>
      <p:sp>
        <p:nvSpPr>
          <p:cNvPr id="13" name="正方形/長方形 12"/>
          <p:cNvSpPr/>
          <p:nvPr/>
        </p:nvSpPr>
        <p:spPr>
          <a:xfrm>
            <a:off x="-3220278" y="7692887"/>
            <a:ext cx="2782956" cy="279584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dirty="0">
                <a:solidFill>
                  <a:schemeClr val="tx1"/>
                </a:solidFill>
              </a:rPr>
              <a:t>①②ができたら</a:t>
            </a:r>
            <a:endParaRPr kumimoji="1" lang="en-US" altLang="ja-JP" sz="3600" dirty="0">
              <a:solidFill>
                <a:schemeClr val="tx1"/>
              </a:solidFill>
            </a:endParaRPr>
          </a:p>
          <a:p>
            <a:r>
              <a:rPr kumimoji="1" lang="ja-JP" altLang="en-US" sz="4400" b="1" dirty="0">
                <a:solidFill>
                  <a:schemeClr val="bg1"/>
                </a:solidFill>
              </a:rPr>
              <a:t>印刷してください</a:t>
            </a:r>
          </a:p>
        </p:txBody>
      </p:sp>
    </p:spTree>
    <p:extLst>
      <p:ext uri="{BB962C8B-B14F-4D97-AF65-F5344CB8AC3E}">
        <p14:creationId xmlns:p14="http://schemas.microsoft.com/office/powerpoint/2010/main" val="3361717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364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252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0067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255</TotalTime>
  <Words>140</Words>
  <Application>Microsoft Office PowerPoint</Application>
  <PresentationFormat>ユーザー設定</PresentationFormat>
  <Paragraphs>29</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ＭＳ 明朝</vt:lpstr>
      <vt:lpstr>游ゴシック</vt:lpstr>
      <vt:lpstr>游明朝</vt:lpstr>
      <vt:lpstr>游明朝 Demibold</vt:lpstr>
      <vt:lpstr>Arial</vt:lpstr>
      <vt:lpstr>Calibri</vt:lpstr>
      <vt:lpstr>Calibri Light</vt:lpstr>
      <vt:lpstr>Century</vt:lpstr>
      <vt:lpstr>Office テーマ</vt:lpstr>
      <vt:lpstr>令和８年度入学者選抜 都立世田谷総合高等学校 文化・スポーツ等特別推薦（美術）</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一洋 中西</dc:creator>
  <cp:lastModifiedBy>坂本　真衣</cp:lastModifiedBy>
  <cp:revision>30</cp:revision>
  <cp:lastPrinted>2025-10-30T01:49:19Z</cp:lastPrinted>
  <dcterms:created xsi:type="dcterms:W3CDTF">2021-09-26T01:27:34Z</dcterms:created>
  <dcterms:modified xsi:type="dcterms:W3CDTF">2025-10-30T06:11:44Z</dcterms:modified>
  <cp:contentStatus/>
</cp:coreProperties>
</file>